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handoutMasterIdLst>
    <p:handoutMasterId r:id="rId32"/>
  </p:handoutMasterIdLst>
  <p:sldIdLst>
    <p:sldId id="256" r:id="rId2"/>
    <p:sldId id="257" r:id="rId3"/>
    <p:sldId id="258" r:id="rId4"/>
    <p:sldId id="270" r:id="rId5"/>
    <p:sldId id="269" r:id="rId6"/>
    <p:sldId id="262" r:id="rId7"/>
    <p:sldId id="261" r:id="rId8"/>
    <p:sldId id="278" r:id="rId9"/>
    <p:sldId id="277" r:id="rId10"/>
    <p:sldId id="292" r:id="rId11"/>
    <p:sldId id="268" r:id="rId12"/>
    <p:sldId id="288" r:id="rId13"/>
    <p:sldId id="289" r:id="rId14"/>
    <p:sldId id="290" r:id="rId15"/>
    <p:sldId id="291" r:id="rId16"/>
    <p:sldId id="283" r:id="rId17"/>
    <p:sldId id="282" r:id="rId18"/>
    <p:sldId id="284" r:id="rId19"/>
    <p:sldId id="285" r:id="rId20"/>
    <p:sldId id="286" r:id="rId21"/>
    <p:sldId id="287" r:id="rId22"/>
    <p:sldId id="271" r:id="rId23"/>
    <p:sldId id="260" r:id="rId24"/>
    <p:sldId id="273" r:id="rId25"/>
    <p:sldId id="274" r:id="rId26"/>
    <p:sldId id="272" r:id="rId27"/>
    <p:sldId id="275" r:id="rId28"/>
    <p:sldId id="259" r:id="rId29"/>
    <p:sldId id="264" r:id="rId30"/>
    <p:sldId id="276" r:id="rId31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86380" autoAdjust="0"/>
  </p:normalViewPr>
  <p:slideViewPr>
    <p:cSldViewPr>
      <p:cViewPr varScale="1">
        <p:scale>
          <a:sx n="87" d="100"/>
          <a:sy n="87" d="100"/>
        </p:scale>
        <p:origin x="141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師資比</c:v>
                </c:pt>
              </c:strCache>
            </c:strRef>
          </c:tx>
          <c:dLbls>
            <c:dLbl>
              <c:idx val="0"/>
              <c:layout>
                <c:manualLayout>
                  <c:x val="-9.7315651333057182E-2"/>
                  <c:y val="7.753911061647270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200" dirty="0" smtClean="0">
                        <a:latin typeface="+mj-ea"/>
                        <a:ea typeface="+mj-ea"/>
                      </a:rPr>
                      <a:t>教授</a:t>
                    </a:r>
                    <a:r>
                      <a:rPr lang="zh-TW" altLang="en-US" sz="2200" dirty="0"/>
                      <a:t>
</a:t>
                    </a:r>
                    <a:r>
                      <a:rPr lang="en-US" altLang="zh-TW" sz="2200" dirty="0" smtClean="0"/>
                      <a:t>15%</a:t>
                    </a:r>
                    <a:endParaRPr lang="zh-TW" altLang="en-US" sz="2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58-46D0-BDEA-9519646B5A36}"/>
                </c:ext>
              </c:extLst>
            </c:dLbl>
            <c:dLbl>
              <c:idx val="1"/>
              <c:layout>
                <c:manualLayout>
                  <c:x val="7.0832711700511114E-2"/>
                  <c:y val="-0.37350798636085469"/>
                </c:manualLayout>
              </c:layout>
              <c:tx>
                <c:rich>
                  <a:bodyPr/>
                  <a:lstStyle/>
                  <a:p>
                    <a:pPr>
                      <a:defRPr sz="2200"/>
                    </a:pPr>
                    <a:fld id="{7727DCF8-E4BC-4923-A94C-978DF56C4388}" type="CATEGORYNAME">
                      <a:rPr lang="zh-TW" altLang="en-US">
                        <a:latin typeface="+mj-ea"/>
                        <a:ea typeface="+mj-ea"/>
                      </a:rPr>
                      <a:pPr>
                        <a:defRPr sz="2200"/>
                      </a:pPr>
                      <a:t>[類別名稱]</a:t>
                    </a:fld>
                    <a:r>
                      <a:rPr lang="zh-TW" altLang="en-US" baseline="0" dirty="0"/>
                      <a:t>
</a:t>
                    </a:r>
                    <a:fld id="{71A4FC10-37F7-4FFC-8096-F53451171A44}" type="PERCENTAGE">
                      <a:rPr lang="en-US" altLang="zh-TW" baseline="0"/>
                      <a:pPr>
                        <a:defRPr sz="2200"/>
                      </a:pPr>
                      <a:t>[百分比]</a:t>
                    </a:fld>
                    <a:endParaRPr lang="zh-TW" altLang="en-US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58-46D0-BDEA-9519646B5A36}"/>
                </c:ext>
              </c:extLst>
            </c:dLbl>
            <c:dLbl>
              <c:idx val="2"/>
              <c:layout>
                <c:manualLayout>
                  <c:x val="4.222475480038676E-2"/>
                  <c:y val="-0.1807116603303156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200" dirty="0" smtClean="0">
                        <a:latin typeface="+mj-ea"/>
                        <a:ea typeface="+mj-ea"/>
                      </a:rPr>
                      <a:t>助理教授</a:t>
                    </a:r>
                    <a:r>
                      <a:rPr lang="zh-TW" altLang="en-US" sz="2200" dirty="0"/>
                      <a:t>
</a:t>
                    </a:r>
                    <a:r>
                      <a:rPr lang="en-US" altLang="zh-TW" sz="2200" dirty="0" smtClean="0"/>
                      <a:t>35%</a:t>
                    </a:r>
                    <a:endParaRPr lang="zh-TW" altLang="en-US" sz="2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8-46D0-BDEA-9519646B5A36}"/>
                </c:ext>
              </c:extLst>
            </c:dLbl>
            <c:dLbl>
              <c:idx val="3"/>
              <c:layout>
                <c:manualLayout>
                  <c:x val="0.10475065616797903"/>
                  <c:y val="0.1087453818502640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FCA50FEE-5209-4152-A0C9-5F231A462AB5}" type="CATEGORYNAME">
                      <a:rPr lang="zh-TW" altLang="en-US">
                        <a:latin typeface="+mj-ea"/>
                        <a:ea typeface="+mj-ea"/>
                      </a:rPr>
                      <a:pPr>
                        <a:defRPr/>
                      </a:pPr>
                      <a:t>[類別名稱]</a:t>
                    </a:fld>
                    <a:r>
                      <a:rPr lang="zh-TW" altLang="en-US" baseline="0" dirty="0"/>
                      <a:t>
</a:t>
                    </a:r>
                    <a:fld id="{2607E330-9B64-45DC-8274-3C200D354EDE}" type="PERCENTAGE">
                      <a:rPr lang="en-US" altLang="zh-TW" baseline="0"/>
                      <a:pPr>
                        <a:defRPr/>
                      </a:pPr>
                      <a:t>[百分比]</a:t>
                    </a:fld>
                    <a:endParaRPr lang="zh-TW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17543859649123"/>
                      <c:h val="0.17823778049856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F6-486C-AC13-F6B9E15F55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教授</c:v>
                </c:pt>
                <c:pt idx="1">
                  <c:v>副教授</c:v>
                </c:pt>
                <c:pt idx="2">
                  <c:v>助理教授</c:v>
                </c:pt>
                <c:pt idx="3">
                  <c:v>專業講師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0.15</c:v>
                </c:pt>
                <c:pt idx="1">
                  <c:v>0.3</c:v>
                </c:pt>
                <c:pt idx="2">
                  <c:v>0.35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8-46D0-BDEA-9519646B5A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03918-3CE6-44F8-9B6E-89FB64AE294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F2D7DCD-304A-4986-AD45-929B6355B7CE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語教模組</a:t>
          </a:r>
          <a:endParaRPr lang="zh-TW" altLang="en-US" b="1" dirty="0">
            <a:latin typeface="+mj-ea"/>
            <a:ea typeface="+mj-ea"/>
          </a:endParaRPr>
        </a:p>
      </dgm:t>
    </dgm:pt>
    <dgm:pt modelId="{326D2CA5-52BE-4A56-B868-D4E4DA19E777}" type="parTrans" cxnId="{0F440547-6AF7-46FD-A398-01386BFE804A}">
      <dgm:prSet/>
      <dgm:spPr/>
      <dgm:t>
        <a:bodyPr/>
        <a:lstStyle/>
        <a:p>
          <a:endParaRPr lang="zh-TW" altLang="en-US"/>
        </a:p>
      </dgm:t>
    </dgm:pt>
    <dgm:pt modelId="{3B41947A-9EF7-4D16-A7D5-211360C5EFB9}" type="sibTrans" cxnId="{0F440547-6AF7-46FD-A398-01386BFE804A}">
      <dgm:prSet/>
      <dgm:spPr/>
      <dgm:t>
        <a:bodyPr/>
        <a:lstStyle/>
        <a:p>
          <a:endParaRPr lang="zh-TW" altLang="en-US"/>
        </a:p>
      </dgm:t>
    </dgm:pt>
    <dgm:pt modelId="{CA9FBD50-1512-4D28-AD39-44DE7D036F12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商務暨觀光</a:t>
          </a:r>
          <a:endParaRPr lang="en-US" altLang="zh-TW" b="1" dirty="0" smtClean="0">
            <a:latin typeface="+mj-ea"/>
            <a:ea typeface="+mj-ea"/>
          </a:endParaRPr>
        </a:p>
        <a:p>
          <a:r>
            <a:rPr lang="zh-TW" altLang="en-US" b="1" dirty="0" smtClean="0">
              <a:latin typeface="+mj-ea"/>
              <a:ea typeface="+mj-ea"/>
            </a:rPr>
            <a:t>模組</a:t>
          </a:r>
          <a:endParaRPr lang="zh-TW" altLang="en-US" b="1" dirty="0">
            <a:latin typeface="+mj-ea"/>
            <a:ea typeface="+mj-ea"/>
          </a:endParaRPr>
        </a:p>
      </dgm:t>
    </dgm:pt>
    <dgm:pt modelId="{AFE1D392-3D12-424B-9403-9A95C7BAC1A3}" type="parTrans" cxnId="{CF3906AE-7229-492A-B533-20E03B238B8E}">
      <dgm:prSet/>
      <dgm:spPr/>
      <dgm:t>
        <a:bodyPr/>
        <a:lstStyle/>
        <a:p>
          <a:endParaRPr lang="zh-TW" altLang="en-US"/>
        </a:p>
      </dgm:t>
    </dgm:pt>
    <dgm:pt modelId="{CE6A01F1-43A0-4038-BB39-823E2AF8E9F6}" type="sibTrans" cxnId="{CF3906AE-7229-492A-B533-20E03B238B8E}">
      <dgm:prSet/>
      <dgm:spPr/>
      <dgm:t>
        <a:bodyPr/>
        <a:lstStyle/>
        <a:p>
          <a:endParaRPr lang="zh-TW" altLang="en-US"/>
        </a:p>
      </dgm:t>
    </dgm:pt>
    <dgm:pt modelId="{DE3DE860-800C-44BC-B81B-31A7E7C30FB2}" type="pres">
      <dgm:prSet presAssocID="{E9C03918-3CE6-44F8-9B6E-89FB64AE2944}" presName="compositeShape" presStyleCnt="0">
        <dgm:presLayoutVars>
          <dgm:dir/>
          <dgm:resizeHandles/>
        </dgm:presLayoutVars>
      </dgm:prSet>
      <dgm:spPr/>
    </dgm:pt>
    <dgm:pt modelId="{8968047A-9962-4E12-B31D-2AAF3FF24B69}" type="pres">
      <dgm:prSet presAssocID="{E9C03918-3CE6-44F8-9B6E-89FB64AE2944}" presName="pyramid" presStyleLbl="node1" presStyleIdx="0" presStyleCnt="1" custScaleX="133092"/>
      <dgm:spPr/>
    </dgm:pt>
    <dgm:pt modelId="{D768810B-6ACD-41C5-B49F-663753D2FC3B}" type="pres">
      <dgm:prSet presAssocID="{E9C03918-3CE6-44F8-9B6E-89FB64AE2944}" presName="theList" presStyleCnt="0"/>
      <dgm:spPr/>
    </dgm:pt>
    <dgm:pt modelId="{04818379-7A09-4925-9146-619626783E08}" type="pres">
      <dgm:prSet presAssocID="{CF2D7DCD-304A-4986-AD45-929B6355B7CE}" presName="aNode" presStyleLbl="fgAcc1" presStyleIdx="0" presStyleCnt="2" custLinFactNeighborX="-435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A6450-AC41-4C1D-A3E3-76BB5AC19044}" type="pres">
      <dgm:prSet presAssocID="{CF2D7DCD-304A-4986-AD45-929B6355B7CE}" presName="aSpace" presStyleCnt="0"/>
      <dgm:spPr/>
    </dgm:pt>
    <dgm:pt modelId="{5C87B256-54AC-474E-B317-5D91D2F8E966}" type="pres">
      <dgm:prSet presAssocID="{CA9FBD50-1512-4D28-AD39-44DE7D036F12}" presName="aNode" presStyleLbl="fgAcc1" presStyleIdx="1" presStyleCnt="2" custLinFactNeighborX="-436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9F26EA-DB96-45A3-A4AE-A4FCC9F92AAF}" type="pres">
      <dgm:prSet presAssocID="{CA9FBD50-1512-4D28-AD39-44DE7D036F12}" presName="aSpace" presStyleCnt="0"/>
      <dgm:spPr/>
    </dgm:pt>
  </dgm:ptLst>
  <dgm:cxnLst>
    <dgm:cxn modelId="{EAB4CFED-AA29-4ABF-9395-F4B6B4284B70}" type="presOf" srcId="{CF2D7DCD-304A-4986-AD45-929B6355B7CE}" destId="{04818379-7A09-4925-9146-619626783E08}" srcOrd="0" destOrd="0" presId="urn:microsoft.com/office/officeart/2005/8/layout/pyramid2"/>
    <dgm:cxn modelId="{CF3906AE-7229-492A-B533-20E03B238B8E}" srcId="{E9C03918-3CE6-44F8-9B6E-89FB64AE2944}" destId="{CA9FBD50-1512-4D28-AD39-44DE7D036F12}" srcOrd="1" destOrd="0" parTransId="{AFE1D392-3D12-424B-9403-9A95C7BAC1A3}" sibTransId="{CE6A01F1-43A0-4038-BB39-823E2AF8E9F6}"/>
    <dgm:cxn modelId="{4B1F5A79-40AC-49BE-B850-A7A4813803F9}" type="presOf" srcId="{CA9FBD50-1512-4D28-AD39-44DE7D036F12}" destId="{5C87B256-54AC-474E-B317-5D91D2F8E966}" srcOrd="0" destOrd="0" presId="urn:microsoft.com/office/officeart/2005/8/layout/pyramid2"/>
    <dgm:cxn modelId="{0F440547-6AF7-46FD-A398-01386BFE804A}" srcId="{E9C03918-3CE6-44F8-9B6E-89FB64AE2944}" destId="{CF2D7DCD-304A-4986-AD45-929B6355B7CE}" srcOrd="0" destOrd="0" parTransId="{326D2CA5-52BE-4A56-B868-D4E4DA19E777}" sibTransId="{3B41947A-9EF7-4D16-A7D5-211360C5EFB9}"/>
    <dgm:cxn modelId="{D34DB962-82FC-43EB-B019-22F5ACB0D6B6}" type="presOf" srcId="{E9C03918-3CE6-44F8-9B6E-89FB64AE2944}" destId="{DE3DE860-800C-44BC-B81B-31A7E7C30FB2}" srcOrd="0" destOrd="0" presId="urn:microsoft.com/office/officeart/2005/8/layout/pyramid2"/>
    <dgm:cxn modelId="{ADB05ADD-2AFA-483E-8782-2EA29737E86A}" type="presParOf" srcId="{DE3DE860-800C-44BC-B81B-31A7E7C30FB2}" destId="{8968047A-9962-4E12-B31D-2AAF3FF24B69}" srcOrd="0" destOrd="0" presId="urn:microsoft.com/office/officeart/2005/8/layout/pyramid2"/>
    <dgm:cxn modelId="{8C9844FD-5C97-42BE-8037-0BBCB43B9CE3}" type="presParOf" srcId="{DE3DE860-800C-44BC-B81B-31A7E7C30FB2}" destId="{D768810B-6ACD-41C5-B49F-663753D2FC3B}" srcOrd="1" destOrd="0" presId="urn:microsoft.com/office/officeart/2005/8/layout/pyramid2"/>
    <dgm:cxn modelId="{E54D9BDC-1EBD-4906-89D9-9C293DB66E8A}" type="presParOf" srcId="{D768810B-6ACD-41C5-B49F-663753D2FC3B}" destId="{04818379-7A09-4925-9146-619626783E08}" srcOrd="0" destOrd="0" presId="urn:microsoft.com/office/officeart/2005/8/layout/pyramid2"/>
    <dgm:cxn modelId="{68E7FA4D-72D9-4779-AC5E-83F9BF4FB9BE}" type="presParOf" srcId="{D768810B-6ACD-41C5-B49F-663753D2FC3B}" destId="{B9DA6450-AC41-4C1D-A3E3-76BB5AC19044}" srcOrd="1" destOrd="0" presId="urn:microsoft.com/office/officeart/2005/8/layout/pyramid2"/>
    <dgm:cxn modelId="{4648ED86-931D-4221-81B3-56C878939662}" type="presParOf" srcId="{D768810B-6ACD-41C5-B49F-663753D2FC3B}" destId="{5C87B256-54AC-474E-B317-5D91D2F8E966}" srcOrd="2" destOrd="0" presId="urn:microsoft.com/office/officeart/2005/8/layout/pyramid2"/>
    <dgm:cxn modelId="{53EA795B-499E-4D11-97FE-5FF3D7031B08}" type="presParOf" srcId="{D768810B-6ACD-41C5-B49F-663753D2FC3B}" destId="{089F26EA-DB96-45A3-A4AE-A4FCC9F92AA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047A-9962-4E12-B31D-2AAF3FF24B69}">
      <dsp:nvSpPr>
        <dsp:cNvPr id="0" name=""/>
        <dsp:cNvSpPr/>
      </dsp:nvSpPr>
      <dsp:spPr>
        <a:xfrm>
          <a:off x="1102952" y="0"/>
          <a:ext cx="6023694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18379-7A09-4925-9146-619626783E08}">
      <dsp:nvSpPr>
        <dsp:cNvPr id="0" name=""/>
        <dsp:cNvSpPr/>
      </dsp:nvSpPr>
      <dsp:spPr>
        <a:xfrm>
          <a:off x="2832230" y="453038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+mj-ea"/>
              <a:ea typeface="+mj-ea"/>
            </a:rPr>
            <a:t>語教模組</a:t>
          </a:r>
          <a:endParaRPr lang="zh-TW" altLang="en-US" sz="2600" b="1" kern="1200" dirty="0">
            <a:latin typeface="+mj-ea"/>
            <a:ea typeface="+mj-ea"/>
          </a:endParaRPr>
        </a:p>
      </dsp:txBody>
      <dsp:txXfrm>
        <a:off x="2910767" y="531575"/>
        <a:ext cx="2784801" cy="1451764"/>
      </dsp:txXfrm>
    </dsp:sp>
    <dsp:sp modelId="{5C87B256-54AC-474E-B317-5D91D2F8E966}">
      <dsp:nvSpPr>
        <dsp:cNvPr id="0" name=""/>
        <dsp:cNvSpPr/>
      </dsp:nvSpPr>
      <dsp:spPr>
        <a:xfrm>
          <a:off x="2832112" y="2262981"/>
          <a:ext cx="2941875" cy="1608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+mj-ea"/>
              <a:ea typeface="+mj-ea"/>
            </a:rPr>
            <a:t>商務暨觀光</a:t>
          </a:r>
          <a:endParaRPr lang="en-US" altLang="zh-TW" sz="2600" b="1" kern="1200" dirty="0" smtClean="0">
            <a:latin typeface="+mj-ea"/>
            <a:ea typeface="+mj-ea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+mj-ea"/>
              <a:ea typeface="+mj-ea"/>
            </a:rPr>
            <a:t>模組</a:t>
          </a:r>
          <a:endParaRPr lang="zh-TW" altLang="en-US" sz="2600" b="1" kern="1200" dirty="0">
            <a:latin typeface="+mj-ea"/>
            <a:ea typeface="+mj-ea"/>
          </a:endParaRPr>
        </a:p>
      </dsp:txBody>
      <dsp:txXfrm>
        <a:off x="2910649" y="2341518"/>
        <a:ext cx="2784801" cy="145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2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A61A-1E1C-4574-8036-1C976345DF8C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3F334-3F7A-4C1E-B4C7-95C622CDF6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54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EED8F-93D1-4C9A-B984-5AAD0677D137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54B62-E434-48D7-BC4D-AFFE1F5132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DF247-1694-42C9-8EC5-29F637006ECB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D81A5-F271-485F-BBA1-C786C367CF6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F9587-1868-412B-A59D-54234FE98510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43A9E-BB7F-4CFA-9028-13544FBCCA7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E52D9-491B-4094-A7B1-7D0E073AA21F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721D9-7ADF-46C1-89A6-995116A5750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6D748-749C-43BC-B885-DC66DA06B465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94EBF-F6E1-4461-A5DA-29CAC5A3E5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D1F53-A1B0-4254-818A-B06015F6F5A2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86EEB-46D7-4852-B26A-AE7014AD439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E05D5-E0BC-449A-94CE-382241053AE0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A555-09C2-4B3A-84F8-2FB496A3DA6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D5FD3-B466-42E9-BBD8-FFF3BFDD04E9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F823-4739-4585-9FBB-AF03F5D1606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C8305-AF02-4B65-A091-29818F8C106D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047B-DB27-4C5C-AEA5-BF8919F3375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F9CC6-69F4-41E9-86CA-6C94F9068979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D680F-3CCB-4014-BDB2-D49F030C549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12092-B73C-4409-BBD2-5D2DB8666384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5D5-C2FF-41C7-AD41-829EB000ADF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066D748-749C-43BC-B885-DC66DA06B465}" type="datetimeFigureOut">
              <a:rPr lang="zh-TW" altLang="en-US" smtClean="0"/>
              <a:pPr>
                <a:defRPr/>
              </a:pPr>
              <a:t>2020/2/11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B194EBF-F6E1-4461-A5DA-29CAC5A3E5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www.wretch.cc/album/show.php?i=ntitDE&amp;b=1&amp;f=1285136759&amp;p=1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hyperlink" Target="http://www.wretch.cc/album/show.php?i=ntitDE&amp;b=1&amp;f=1285136750&amp;p=10" TargetMode="Externa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www.wretch.cc/album/show.php?i=ntitDE&amp;b=11&amp;f=1474960339&amp;p=6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http://www.wretch.cc/album/show.php?i=ntitDE&amp;b=11&amp;f=1474960356&amp;p=80" TargetMode="Externa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62912" cy="216024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國立臺中科技大學</a:t>
            </a:r>
            <a:r>
              <a:rPr lang="en-US" altLang="zh-TW" sz="4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TW" sz="4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TW" altLang="en-US" sz="44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應用英語系</a:t>
            </a:r>
            <a:endParaRPr lang="zh-TW" altLang="en-US" sz="44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4800" dirty="0" smtClean="0"/>
              <a:t>應英系師資類型比例圖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511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800" dirty="0" smtClean="0"/>
              <a:t>外籍師資群</a:t>
            </a:r>
            <a:endParaRPr lang="zh-TW" altLang="en-US" sz="4800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5000" dirty="0" smtClean="0"/>
              <a:t>Dr. Howard Lees</a:t>
            </a:r>
          </a:p>
          <a:p>
            <a:r>
              <a:rPr lang="en-US" altLang="zh-TW" sz="5000" dirty="0" smtClean="0"/>
              <a:t>Maurice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Michael</a:t>
            </a:r>
          </a:p>
          <a:p>
            <a:r>
              <a:rPr lang="en-US" altLang="zh-TW" sz="5000" dirty="0" smtClean="0"/>
              <a:t>Martin Phipps</a:t>
            </a:r>
          </a:p>
          <a:p>
            <a:r>
              <a:rPr lang="en-US" altLang="zh-TW" sz="5000" dirty="0"/>
              <a:t>Kai </a:t>
            </a:r>
            <a:r>
              <a:rPr lang="en-US" altLang="zh-TW" sz="5000" dirty="0" smtClean="0"/>
              <a:t>Daniel </a:t>
            </a:r>
            <a:r>
              <a:rPr lang="en-US" altLang="zh-TW" sz="5000" dirty="0" err="1" smtClean="0"/>
              <a:t>Svendsen</a:t>
            </a:r>
            <a:r>
              <a:rPr lang="en-US" altLang="zh-TW" sz="5000" dirty="0" smtClean="0"/>
              <a:t> </a:t>
            </a:r>
            <a:r>
              <a:rPr lang="en-US" altLang="zh-TW" sz="5000" dirty="0" err="1" smtClean="0"/>
              <a:t>Boutilier</a:t>
            </a:r>
            <a:endParaRPr lang="en-US" altLang="zh-TW" sz="5000" dirty="0" smtClean="0"/>
          </a:p>
          <a:p>
            <a:r>
              <a:rPr lang="en-US" altLang="zh-TW" sz="5000" dirty="0" err="1" smtClean="0"/>
              <a:t>Brenishia</a:t>
            </a:r>
            <a:r>
              <a:rPr lang="en-US" altLang="zh-TW" sz="5000" dirty="0" smtClean="0"/>
              <a:t> Shepherd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4800" dirty="0" smtClean="0"/>
              <a:t>模組導向專業授課</a:t>
            </a:r>
            <a:endParaRPr lang="zh-TW" altLang="en-US" sz="4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50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4800" dirty="0" smtClean="0"/>
              <a:t>語教模組</a:t>
            </a:r>
            <a:endParaRPr lang="zh-TW" altLang="en-US" sz="4800" dirty="0"/>
          </a:p>
        </p:txBody>
      </p:sp>
      <p:pic>
        <p:nvPicPr>
          <p:cNvPr id="8" name="內容版面配置區 7" descr="語教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001"/>
          <a:stretch/>
        </p:blipFill>
        <p:spPr>
          <a:xfrm>
            <a:off x="1187624" y="1412776"/>
            <a:ext cx="6551928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4800" dirty="0" smtClean="0"/>
              <a:t>商務</a:t>
            </a:r>
            <a:r>
              <a:rPr lang="zh-TW" altLang="en-US" sz="4800" dirty="0"/>
              <a:t>暨</a:t>
            </a:r>
            <a:r>
              <a:rPr lang="zh-TW" altLang="en-US" sz="4800" dirty="0" smtClean="0"/>
              <a:t>觀光模組</a:t>
            </a:r>
            <a:endParaRPr lang="zh-TW" altLang="en-US" sz="4800" dirty="0"/>
          </a:p>
        </p:txBody>
      </p:sp>
      <p:pic>
        <p:nvPicPr>
          <p:cNvPr id="7" name="圖片 6" descr="經貿.jpg"/>
          <p:cNvPicPr>
            <a:picLocks/>
          </p:cNvPicPr>
          <p:nvPr/>
        </p:nvPicPr>
        <p:blipFill rotWithShape="1">
          <a:blip r:embed="rId2" cstate="print"/>
          <a:srcRect l="8184"/>
          <a:stretch/>
        </p:blipFill>
        <p:spPr>
          <a:xfrm>
            <a:off x="827584" y="1412776"/>
            <a:ext cx="6610748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4800" dirty="0"/>
              <a:t>商務暨觀光模組</a:t>
            </a:r>
          </a:p>
        </p:txBody>
      </p:sp>
      <p:pic>
        <p:nvPicPr>
          <p:cNvPr id="6" name="圖片 5" descr="觀光導覽.jpg"/>
          <p:cNvPicPr>
            <a:picLocks/>
          </p:cNvPicPr>
          <p:nvPr/>
        </p:nvPicPr>
        <p:blipFill rotWithShape="1">
          <a:blip r:embed="rId2" cstate="print"/>
          <a:srcRect l="9001"/>
          <a:stretch/>
        </p:blipFill>
        <p:spPr>
          <a:xfrm>
            <a:off x="899592" y="1412776"/>
            <a:ext cx="6551928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494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各學制畢業學分數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&amp;</a:t>
            </a:r>
            <a:r>
              <a:rPr lang="zh-TW" altLang="en-US" sz="4400" dirty="0" smtClean="0"/>
              <a:t>畢業門檻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2146"/>
              </p:ext>
            </p:extLst>
          </p:nvPr>
        </p:nvGraphicFramePr>
        <p:xfrm>
          <a:off x="539553" y="188641"/>
          <a:ext cx="7272808" cy="6374471"/>
        </p:xfrm>
        <a:graphic>
          <a:graphicData uri="http://schemas.openxmlformats.org/drawingml/2006/table">
            <a:tbl>
              <a:tblPr/>
              <a:tblGrid>
                <a:gridCol w="81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2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四技日間部 </a:t>
                      </a:r>
                      <a:r>
                        <a:rPr lang="en-US" sz="2600" kern="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(108</a:t>
                      </a:r>
                      <a:r>
                        <a:rPr lang="zh-TW" sz="2600" kern="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學年</a:t>
                      </a:r>
                      <a:r>
                        <a:rPr lang="zh-TW" sz="26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度入學新生適用</a:t>
                      </a:r>
                      <a:r>
                        <a:rPr lang="en-US" sz="26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) </a:t>
                      </a:r>
                      <a:endParaRPr lang="zh-TW" sz="26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0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相關規定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核心通識及院必修最低學分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0" dirty="0" smtClean="0">
                          <a:latin typeface="標楷體"/>
                          <a:ea typeface="新細明體"/>
                          <a:cs typeface="新細明體"/>
                        </a:rPr>
                        <a:t>24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博雅通識最低學分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0" dirty="0" smtClean="0"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專業必修學分數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600" kern="0" dirty="0" smtClean="0">
                          <a:latin typeface="標楷體"/>
                          <a:ea typeface="新細明體"/>
                          <a:cs typeface="Times New Roman"/>
                        </a:rPr>
                        <a:t>88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選修學分數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600" kern="0" dirty="0" smtClean="0">
                          <a:latin typeface="標楷體"/>
                          <a:ea typeface="新細明體"/>
                          <a:cs typeface="Times New Roman"/>
                        </a:rPr>
                        <a:t>34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latin typeface="Calibri"/>
                          <a:ea typeface="標楷體"/>
                          <a:cs typeface="新細明體"/>
                        </a:rPr>
                        <a:t>畢業應修總學分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0" dirty="0">
                          <a:latin typeface="標楷體"/>
                          <a:ea typeface="新細明體"/>
                          <a:cs typeface="新細明體"/>
                        </a:rPr>
                        <a:t>130</a:t>
                      </a:r>
                      <a:endParaRPr lang="zh-TW" sz="2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25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2600" kern="0">
                          <a:latin typeface="Calibri"/>
                          <a:ea typeface="標楷體"/>
                          <a:cs typeface="新細明體"/>
                        </a:rPr>
                        <a:t>備</a:t>
                      </a:r>
                      <a:r>
                        <a:rPr lang="en-US" sz="2600" kern="0">
                          <a:latin typeface="Calibri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2600" kern="0">
                          <a:latin typeface="Calibri"/>
                          <a:ea typeface="標楷體"/>
                          <a:cs typeface="新細明體"/>
                        </a:rPr>
                        <a:t>註</a:t>
                      </a:r>
                      <a:endParaRPr lang="zh-TW" sz="2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1.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本系大</a:t>
                      </a:r>
                      <a:r>
                        <a:rPr 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學部學生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畢業前，須通過畢業門檻，若在畢業前一年未能通過，須於畢業當年之暑假期間修習「精進英語」課程</a:t>
                      </a:r>
                      <a:r>
                        <a:rPr lang="en-US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(0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2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小時</a:t>
                      </a:r>
                      <a:r>
                        <a:rPr lang="en-US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)(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學期課</a:t>
                      </a:r>
                      <a:r>
                        <a:rPr lang="en-US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sz="2200" kern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成績及格者，始符合畢業資格。</a:t>
                      </a:r>
                      <a:endParaRPr lang="zh-TW" sz="22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2 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選修外系學分，不得超過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17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含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17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。 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3.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凡修滿任一模組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12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學分，即給予該模組證明。 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4.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畢業前須修了一個學程。 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5.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專業選修第二外國語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須在本系修習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。第二 外國語超過</a:t>
                      </a:r>
                      <a:r>
                        <a:rPr lang="en-US" altLang="zh-TW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4</a:t>
                      </a:r>
                      <a:r>
                        <a:rPr lang="zh-TW" altLang="en-US" sz="22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學分的部份不予計算到畢業學分。</a:t>
                      </a:r>
                      <a:endParaRPr lang="zh-TW" sz="22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19333"/>
              </p:ext>
            </p:extLst>
          </p:nvPr>
        </p:nvGraphicFramePr>
        <p:xfrm>
          <a:off x="467544" y="332659"/>
          <a:ext cx="7128792" cy="6219786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19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四技進修部 </a:t>
                      </a:r>
                      <a:r>
                        <a:rPr lang="en-US" sz="2800" kern="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(108</a:t>
                      </a:r>
                      <a:r>
                        <a:rPr lang="zh-TW" sz="2800" kern="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學年</a:t>
                      </a:r>
                      <a:r>
                        <a:rPr lang="zh-TW" sz="28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度入學新生適用</a:t>
                      </a:r>
                      <a:r>
                        <a:rPr lang="en-US" sz="2800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) </a:t>
                      </a:r>
                      <a:endParaRPr lang="zh-TW" sz="28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9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新細明體"/>
                        </a:rPr>
                        <a:t>相關規定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Calibri"/>
                          <a:ea typeface="標楷體"/>
                          <a:cs typeface="新細明體"/>
                        </a:rPr>
                        <a:t>核心通識及院必修最低學分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latin typeface="標楷體"/>
                          <a:ea typeface="新細明體"/>
                          <a:cs typeface="新細明體"/>
                        </a:rPr>
                        <a:t>24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Calibri"/>
                          <a:ea typeface="標楷體"/>
                          <a:cs typeface="新細明體"/>
                        </a:rPr>
                        <a:t>博雅通識最低學分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latin typeface="標楷體"/>
                          <a:ea typeface="新細明體"/>
                          <a:cs typeface="新細明體"/>
                        </a:rPr>
                        <a:t>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Calibri"/>
                          <a:ea typeface="標楷體"/>
                          <a:cs typeface="新細明體"/>
                        </a:rPr>
                        <a:t>專業必修學分數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/>
                          <a:ea typeface="新細明體"/>
                          <a:cs typeface="新細明體"/>
                        </a:rPr>
                        <a:t>70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Calibri"/>
                          <a:ea typeface="標楷體"/>
                          <a:cs typeface="新細明體"/>
                        </a:rPr>
                        <a:t>專業選修學分數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>
                          <a:latin typeface="標楷體"/>
                          <a:ea typeface="新細明體"/>
                          <a:cs typeface="新細明體"/>
                        </a:rPr>
                        <a:t>26</a:t>
                      </a:r>
                      <a:endParaRPr lang="zh-TW" sz="2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latin typeface="Calibri"/>
                          <a:ea typeface="標楷體"/>
                          <a:cs typeface="新細明體"/>
                        </a:rPr>
                        <a:t>畢業應修總學分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latin typeface="標楷體"/>
                          <a:ea typeface="新細明體"/>
                          <a:cs typeface="新細明體"/>
                        </a:rPr>
                        <a:t>128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53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Calibri"/>
                          <a:ea typeface="標楷體"/>
                          <a:cs typeface="新細明體"/>
                        </a:rPr>
                        <a:t>備</a:t>
                      </a:r>
                      <a:r>
                        <a:rPr lang="en-US" sz="2000" kern="0" dirty="0">
                          <a:latin typeface="Calibri"/>
                          <a:ea typeface="標楷體"/>
                          <a:cs typeface="新細明體"/>
                        </a:rPr>
                        <a:t>  </a:t>
                      </a:r>
                      <a:r>
                        <a:rPr lang="zh-TW" sz="2000" kern="0" dirty="0">
                          <a:latin typeface="Calibri"/>
                          <a:ea typeface="標楷體"/>
                          <a:cs typeface="新細明體"/>
                        </a:rPr>
                        <a:t>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1.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進修部四技學生須通過全民英檢中級初試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或多益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550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分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始符合畢業資格。 </a:t>
                      </a:r>
                      <a:endParaRPr lang="en-US" altLang="zh-TW" sz="2600" kern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2.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本系大學部、五專部學生畢業前，須通過畢業門檻，若在畢業前一年未能通過，須於畢業當年之暑假期間修習「精進英語」課程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(0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2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小時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)(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學期課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成績及格者，始符合畢業資格。 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3.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選修外系學分不得超過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8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(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含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8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學分</a:t>
                      </a:r>
                      <a:r>
                        <a:rPr lang="en-US" altLang="zh-TW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)</a:t>
                      </a:r>
                      <a:r>
                        <a:rPr lang="zh-TW" altLang="en-US" sz="2600" kern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/>
                        </a:rPr>
                        <a:t>。 </a:t>
                      </a:r>
                      <a:endParaRPr lang="zh-TW" sz="26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048672"/>
          </a:xfrm>
        </p:spPr>
        <p:txBody>
          <a:bodyPr>
            <a:normAutofit fontScale="90000"/>
          </a:bodyPr>
          <a:lstStyle/>
          <a:p>
            <a:r>
              <a:rPr lang="en-US" altLang="zh-TW" sz="1400" dirty="0" smtClean="0">
                <a:solidFill>
                  <a:schemeClr val="tx1"/>
                </a:solidFill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</a:rPr>
            </a:br>
            <a:r>
              <a:rPr lang="en-US" altLang="zh-TW" sz="1400" dirty="0" smtClean="0">
                <a:solidFill>
                  <a:schemeClr val="tx1"/>
                </a:solidFill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</a:rPr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r>
              <a:rPr lang="zh-TW" altLang="zh-TW" sz="1600" dirty="0" smtClean="0">
                <a:solidFill>
                  <a:schemeClr val="tx1"/>
                </a:solidFill>
              </a:rPr>
              <a:t/>
            </a:r>
            <a:br>
              <a:rPr lang="zh-TW" altLang="zh-TW" sz="1600" dirty="0" smtClean="0">
                <a:solidFill>
                  <a:schemeClr val="tx1"/>
                </a:solidFill>
              </a:rPr>
            </a:br>
            <a:r>
              <a:rPr lang="zh-TW" altLang="zh-TW" sz="1600" dirty="0" smtClean="0"/>
              <a:t/>
            </a:r>
            <a:br>
              <a:rPr lang="zh-TW" altLang="zh-TW" sz="1600" dirty="0" smtClean="0"/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endParaRPr lang="zh-TW" altLang="en-US" sz="1000" b="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35003"/>
              </p:ext>
            </p:extLst>
          </p:nvPr>
        </p:nvGraphicFramePr>
        <p:xfrm>
          <a:off x="467544" y="1196752"/>
          <a:ext cx="7344817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2953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j-ea"/>
                          <a:ea typeface="+mj-ea"/>
                        </a:rPr>
                        <a:t>國立臺中科技大學 應用英語系 畢業門檻</a:t>
                      </a:r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687">
                <a:tc>
                  <a:txBody>
                    <a:bodyPr/>
                    <a:lstStyle/>
                    <a:p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入學年度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TOEIC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IELTS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全民英檢</a:t>
                      </a: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托福成績</a:t>
                      </a: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929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108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785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5.5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中高級複試合格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紙筆測驗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543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sz="2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電腦測驗</a:t>
                      </a:r>
                      <a:endParaRPr kumimoji="0" lang="en-US" altLang="zh-TW" sz="280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2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197</a:t>
                      </a:r>
                      <a:endParaRPr kumimoji="0" lang="zh-TW" altLang="en-US" sz="2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611560" y="188640"/>
            <a:ext cx="7242048" cy="576064"/>
          </a:xfrm>
          <a:prstGeom prst="rect">
            <a:avLst/>
          </a:prstGeom>
        </p:spPr>
        <p:txBody>
          <a:bodyPr vert="horz" lIns="45720" tIns="0" rIns="45720" bIns="0" anchor="ctr" anchorCtr="0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31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日間部四技</a:t>
            </a:r>
            <a:r>
              <a:rPr lang="en-US" altLang="zh-TW" sz="31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108</a:t>
            </a:r>
            <a:r>
              <a:rPr lang="zh-TW" altLang="zh-TW" sz="31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學年度</a:t>
            </a:r>
            <a:r>
              <a:rPr lang="zh-TW" altLang="en-US" sz="31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入學</a:t>
            </a:r>
            <a:r>
              <a:rPr lang="zh-TW" altLang="zh-TW" sz="31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畢業門檻：</a:t>
            </a:r>
            <a:endParaRPr lang="zh-TW" altLang="en-US" sz="31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 smtClean="0"/>
              <a:t>Why </a:t>
            </a:r>
            <a:r>
              <a:rPr lang="en-US" altLang="zh-TW" sz="4400" dirty="0" err="1" smtClean="0"/>
              <a:t>N.u.t.c</a:t>
            </a:r>
            <a:r>
              <a:rPr lang="en-US" altLang="zh-TW" sz="4400" dirty="0" smtClean="0"/>
              <a:t>.?</a:t>
            </a:r>
            <a:endParaRPr lang="zh-TW" altLang="en-US" sz="4400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Great Location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地點絕佳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Academic Driven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學術多元發展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Excellent Learning Environment</a:t>
            </a:r>
            <a:r>
              <a:rPr lang="zh-TW" altLang="en-US" sz="3200" dirty="0" smtClean="0">
                <a:latin typeface="+mj-ea"/>
                <a:ea typeface="+mj-ea"/>
              </a:rPr>
              <a:t>學習環境優良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Rich Extracurricular Activities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豐富的課外活動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Potential in field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學生畢業出路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42048" cy="576064"/>
          </a:xfrm>
        </p:spPr>
        <p:txBody>
          <a:bodyPr anchor="ctr">
            <a:normAutofit fontScale="90000"/>
          </a:bodyPr>
          <a:lstStyle/>
          <a:p>
            <a:r>
              <a:rPr lang="zh-TW" altLang="zh-TW" sz="3400" dirty="0" smtClean="0"/>
              <a:t>進修部四技</a:t>
            </a:r>
            <a:r>
              <a:rPr lang="en-US" altLang="zh-TW" sz="3400" dirty="0" smtClean="0"/>
              <a:t> 108</a:t>
            </a:r>
            <a:r>
              <a:rPr lang="zh-TW" altLang="zh-TW" sz="3400" dirty="0" smtClean="0"/>
              <a:t>學年度</a:t>
            </a:r>
            <a:r>
              <a:rPr lang="zh-TW" altLang="en-US" sz="3400" dirty="0" smtClean="0"/>
              <a:t>入學</a:t>
            </a:r>
            <a:r>
              <a:rPr lang="zh-TW" altLang="zh-TW" sz="3400" dirty="0" smtClean="0"/>
              <a:t>畢業門檻：</a:t>
            </a:r>
            <a:endParaRPr lang="zh-TW" altLang="en-US" sz="3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34878"/>
              </p:ext>
            </p:extLst>
          </p:nvPr>
        </p:nvGraphicFramePr>
        <p:xfrm>
          <a:off x="467544" y="980728"/>
          <a:ext cx="7344000" cy="52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400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j-ea"/>
                          <a:ea typeface="+mj-ea"/>
                        </a:rPr>
                        <a:t>國立臺中科技大學 應用英語系 畢業門檻</a:t>
                      </a:r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000">
                <a:tc>
                  <a:txBody>
                    <a:bodyPr/>
                    <a:lstStyle/>
                    <a:p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入學年度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TOEIC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IELTS</a:t>
                      </a:r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全民英檢</a:t>
                      </a: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+mj-ea"/>
                          <a:ea typeface="+mj-ea"/>
                        </a:rPr>
                        <a:t>托福成績</a:t>
                      </a:r>
                    </a:p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00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108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550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中級初試合格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紙筆測驗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460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endParaRPr lang="zh-TW" altLang="en-US" sz="2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sz="2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電腦測驗</a:t>
                      </a:r>
                      <a:endParaRPr kumimoji="0" lang="en-US" altLang="zh-TW" sz="280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en-US" altLang="zh-TW" sz="2800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137</a:t>
                      </a:r>
                      <a:endParaRPr kumimoji="0" lang="zh-TW" altLang="en-US" sz="2800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zh-TW" dirty="0" smtClean="0"/>
              <a:t>未通過門檻必須修習「精進英語」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39552" y="1772816"/>
            <a:ext cx="7128792" cy="445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108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學年度應用英語系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科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入學新生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「精進英語課程說明」：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學生於畢業學年度，若仍未達畢業門檻者，日間部四技、五專學生須出示入學後曾參加一次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含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以上；二技、進修部四技學生須出示入學後曾參加一次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含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以上之校外檢定考試成績，始符合於畢業當年之暑假修習 「精進英語」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(0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學分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小時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資格之規定，且須成績及格者才能畢業。 </a:t>
            </a:r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版面配置區 4"/>
          <p:cNvSpPr>
            <a:spLocks noGrp="1"/>
          </p:cNvSpPr>
          <p:nvPr>
            <p:ph type="body" idx="1"/>
          </p:nvPr>
        </p:nvSpPr>
        <p:spPr>
          <a:xfrm>
            <a:off x="357188" y="785813"/>
            <a:ext cx="2786062" cy="38576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優秀的學生</a:t>
            </a:r>
          </a:p>
        </p:txBody>
      </p:sp>
      <p:sp>
        <p:nvSpPr>
          <p:cNvPr id="17411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3929063" y="6286500"/>
            <a:ext cx="3521075" cy="457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專業的師資及行政人員</a:t>
            </a:r>
          </a:p>
        </p:txBody>
      </p:sp>
      <p:pic>
        <p:nvPicPr>
          <p:cNvPr id="2052" name="Picture 4" descr="\\A1ee667334ed46d\奇異筆\KIM資料夾\照片-\20090511-meeting f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1571636" cy="2357454"/>
          </a:xfrm>
          <a:effectLst>
            <a:softEdge rad="112500"/>
          </a:effectLst>
        </p:spPr>
      </p:pic>
      <p:pic>
        <p:nvPicPr>
          <p:cNvPr id="2053" name="Picture 5" descr="\\A1ee667334ed46d\奇異筆\KIM資料夾\照片-\20090511-meeting fina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224792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\\A1ee667334ed46d\奇異筆\KIM資料夾\照片-\P1010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58400" y="-7543800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0"/>
            <a:ext cx="385765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A1ee667334ed46d\奇異筆\KIM資料夾\照片-\IMG_0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3" y="3214686"/>
            <a:ext cx="385765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IMG_29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86104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dirty="0" smtClean="0"/>
              <a:t>RICH Extracurricular Activities  </a:t>
            </a:r>
            <a:r>
              <a:rPr lang="zh-TW" altLang="en-US" sz="3600" dirty="0" smtClean="0"/>
              <a:t>豐富的課外活動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25"/>
            <a:ext cx="7239000" cy="48847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系學會活動</a:t>
            </a:r>
            <a:r>
              <a:rPr lang="en-US" altLang="zh-TW" sz="3600" dirty="0" smtClean="0">
                <a:latin typeface="+mj-ea"/>
                <a:ea typeface="+mj-ea"/>
              </a:rPr>
              <a:t>(</a:t>
            </a:r>
            <a:r>
              <a:rPr lang="zh-TW" altLang="en-US" sz="3600" dirty="0" smtClean="0">
                <a:latin typeface="+mj-ea"/>
                <a:ea typeface="+mj-ea"/>
              </a:rPr>
              <a:t>迎新、送舊、家族聚餐</a:t>
            </a:r>
            <a:r>
              <a:rPr lang="en-US" altLang="zh-TW" sz="3600" dirty="0" smtClean="0">
                <a:latin typeface="+mj-ea"/>
                <a:ea typeface="+mj-ea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英、日語話劇公演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英、日語歌唱大賽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英、日文檢定演講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跨系英語週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國外大學學生交流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職涯講座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dirty="0" smtClean="0">
                <a:latin typeface="+mj-ea"/>
                <a:ea typeface="+mj-ea"/>
              </a:rPr>
              <a:t>學術研討會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627712"/>
            <a:ext cx="4040188" cy="6096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系學會活動</a:t>
            </a:r>
          </a:p>
        </p:txBody>
      </p:sp>
      <p:sp>
        <p:nvSpPr>
          <p:cNvPr id="19459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4067944" y="5627712"/>
            <a:ext cx="4041775" cy="6096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美國生活夏令營</a:t>
            </a:r>
          </a:p>
        </p:txBody>
      </p:sp>
      <p:pic>
        <p:nvPicPr>
          <p:cNvPr id="3076" name="Picture 4" descr="下一張(熱鍵:c)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7475" y="558266"/>
            <a:ext cx="3608390" cy="2457879"/>
          </a:xfrm>
          <a:effectLst>
            <a:softEdge rad="112500"/>
          </a:effectLst>
        </p:spPr>
      </p:pic>
      <p:pic>
        <p:nvPicPr>
          <p:cNvPr id="9" name="內容版面配置區 8" descr="美國生活夏令營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214810" y="537573"/>
            <a:ext cx="3357586" cy="2422909"/>
          </a:xfrm>
          <a:effectLst>
            <a:softEdge rad="112500"/>
          </a:effectLst>
        </p:spPr>
      </p:pic>
      <p:pic>
        <p:nvPicPr>
          <p:cNvPr id="3078" name="Picture 6" descr="下一張(熱鍵:c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01" y="3036044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fl.ntit.edu.tw/wordpress/wp-content/gallery/american-life-camp/dscf44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071809"/>
            <a:ext cx="4000528" cy="276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字版面配置區 2"/>
          <p:cNvSpPr>
            <a:spLocks noGrp="1"/>
          </p:cNvSpPr>
          <p:nvPr>
            <p:ph type="body" idx="1"/>
          </p:nvPr>
        </p:nvSpPr>
        <p:spPr>
          <a:xfrm>
            <a:off x="428625" y="285750"/>
            <a:ext cx="3521075" cy="457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話劇公演</a:t>
            </a:r>
          </a:p>
        </p:txBody>
      </p:sp>
      <p:sp>
        <p:nvSpPr>
          <p:cNvPr id="20483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3949700" y="5645034"/>
            <a:ext cx="4041775" cy="6096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國外大學學生交流會</a:t>
            </a:r>
          </a:p>
        </p:txBody>
      </p:sp>
      <p:pic>
        <p:nvPicPr>
          <p:cNvPr id="7" name="Picture 2" descr="下一張(熱鍵:c)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000108"/>
            <a:ext cx="3616239" cy="2714644"/>
          </a:xfrm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214810" y="2962794"/>
            <a:ext cx="3520440" cy="2639291"/>
          </a:xfrm>
          <a:effectLst>
            <a:softEdge rad="112500"/>
          </a:effectLst>
        </p:spPr>
      </p:pic>
      <p:pic>
        <p:nvPicPr>
          <p:cNvPr id="30722" name="Picture 2" descr="下一張(熱鍵:c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36739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28604"/>
            <a:ext cx="3576320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版面配置區 4"/>
          <p:cNvSpPr>
            <a:spLocks noGrp="1"/>
          </p:cNvSpPr>
          <p:nvPr>
            <p:ph type="body" idx="1"/>
          </p:nvPr>
        </p:nvSpPr>
        <p:spPr>
          <a:xfrm>
            <a:off x="428625" y="1143000"/>
            <a:ext cx="3521075" cy="45720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學術研討會</a:t>
            </a:r>
          </a:p>
        </p:txBody>
      </p:sp>
      <p:sp>
        <p:nvSpPr>
          <p:cNvPr id="2150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214813" y="5286375"/>
            <a:ext cx="3521075" cy="45720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職能</a:t>
            </a:r>
            <a:r>
              <a:rPr lang="zh-TW" altLang="en-US" sz="2400" dirty="0">
                <a:latin typeface="+mj-ea"/>
                <a:ea typeface="+mj-ea"/>
              </a:rPr>
              <a:t>適</a:t>
            </a:r>
            <a:r>
              <a:rPr lang="zh-TW" altLang="en-US" sz="2400" dirty="0" smtClean="0">
                <a:latin typeface="+mj-ea"/>
                <a:ea typeface="+mj-ea"/>
              </a:rPr>
              <a:t>性診</a:t>
            </a:r>
            <a:r>
              <a:rPr lang="zh-TW" altLang="en-US" sz="2400" dirty="0">
                <a:latin typeface="+mj-ea"/>
                <a:ea typeface="+mj-ea"/>
              </a:rPr>
              <a:t>斷</a:t>
            </a:r>
            <a:r>
              <a:rPr lang="zh-TW" altLang="en-US" sz="2400" dirty="0" smtClean="0">
                <a:latin typeface="+mj-ea"/>
                <a:ea typeface="+mj-ea"/>
              </a:rPr>
              <a:t>講座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9724"/>
          <a:stretch/>
        </p:blipFill>
        <p:spPr>
          <a:xfrm>
            <a:off x="428625" y="1772816"/>
            <a:ext cx="3657952" cy="3312368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6951" r="2751"/>
          <a:stretch/>
        </p:blipFill>
        <p:spPr>
          <a:xfrm>
            <a:off x="4178808" y="1538167"/>
            <a:ext cx="3512042" cy="361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 smtClean="0"/>
              <a:t>Goals of our education</a:t>
            </a:r>
            <a:br>
              <a:rPr lang="en-US" altLang="zh-TW" sz="4400" dirty="0" smtClean="0"/>
            </a:br>
            <a:r>
              <a:rPr lang="zh-TW" altLang="en-US" sz="4400" dirty="0" smtClean="0"/>
              <a:t>我們的教育目標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600" dirty="0" smtClean="0">
                <a:latin typeface="+mj-ea"/>
                <a:ea typeface="+mj-ea"/>
              </a:rPr>
              <a:t>小班教學著重專業訓練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培育</a:t>
            </a:r>
            <a:r>
              <a:rPr lang="zh-TW" altLang="en-US" sz="3600" dirty="0">
                <a:latin typeface="+mj-ea"/>
                <a:ea typeface="+mj-ea"/>
              </a:rPr>
              <a:t>兩</a:t>
            </a:r>
            <a:r>
              <a:rPr lang="zh-TW" altLang="en-US" sz="3600" dirty="0" smtClean="0">
                <a:latin typeface="+mj-ea"/>
                <a:ea typeface="+mj-ea"/>
              </a:rPr>
              <a:t>個模組專業人才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培育具有國際觀的外語商務人才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培育兒童美語師資及補教機構管理人才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培育在地文化觀光導覽人才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落實學生實習經驗提昇進入職場的競爭力</a:t>
            </a:r>
            <a:endParaRPr lang="en-US" altLang="zh-TW" sz="3600" dirty="0" smtClean="0">
              <a:latin typeface="+mj-ea"/>
              <a:ea typeface="+mj-ea"/>
            </a:endParaRPr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4400" dirty="0" smtClean="0"/>
              <a:t>Potential in field</a:t>
            </a:r>
            <a:r>
              <a:rPr lang="zh-TW" altLang="en-US" sz="4400" dirty="0" smtClean="0"/>
              <a:t/>
            </a:r>
            <a:br>
              <a:rPr lang="zh-TW" altLang="en-US" sz="4400" dirty="0" smtClean="0"/>
            </a:br>
            <a:r>
              <a:rPr lang="zh-TW" altLang="en-US" sz="4400" dirty="0" smtClean="0"/>
              <a:t>學生畢業出路</a:t>
            </a:r>
            <a:endParaRPr lang="zh-TW" altLang="en-US" sz="4400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600" dirty="0" smtClean="0">
                <a:latin typeface="+mj-ea"/>
                <a:ea typeface="+mj-ea"/>
              </a:rPr>
              <a:t>兒童美語教師</a:t>
            </a:r>
            <a:r>
              <a:rPr lang="en-US" altLang="zh-TW" sz="3600" dirty="0" smtClean="0">
                <a:latin typeface="+mj-ea"/>
                <a:ea typeface="+mj-ea"/>
              </a:rPr>
              <a:t>/</a:t>
            </a:r>
            <a:r>
              <a:rPr lang="zh-TW" altLang="en-US" sz="3600" dirty="0" smtClean="0">
                <a:latin typeface="+mj-ea"/>
                <a:ea typeface="+mj-ea"/>
              </a:rPr>
              <a:t>補習班主任</a:t>
            </a:r>
            <a:r>
              <a:rPr lang="en-US" altLang="zh-TW" sz="3600" dirty="0" smtClean="0">
                <a:latin typeface="+mj-ea"/>
                <a:ea typeface="+mj-ea"/>
              </a:rPr>
              <a:t>/</a:t>
            </a:r>
          </a:p>
          <a:p>
            <a:pPr>
              <a:buFont typeface="Wingdings 2" pitchFamily="18" charset="2"/>
              <a:buNone/>
            </a:pPr>
            <a:r>
              <a:rPr lang="zh-TW" altLang="en-US" sz="3600" dirty="0" smtClean="0">
                <a:latin typeface="+mj-ea"/>
                <a:ea typeface="+mj-ea"/>
              </a:rPr>
              <a:t>   學校英語教師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國際貿易人員</a:t>
            </a:r>
            <a:r>
              <a:rPr lang="en-US" altLang="zh-TW" sz="3600" dirty="0" smtClean="0">
                <a:latin typeface="+mj-ea"/>
                <a:ea typeface="+mj-ea"/>
              </a:rPr>
              <a:t>/</a:t>
            </a:r>
            <a:r>
              <a:rPr lang="zh-TW" altLang="en-US" sz="3600" dirty="0" smtClean="0">
                <a:latin typeface="+mj-ea"/>
                <a:ea typeface="+mj-ea"/>
              </a:rPr>
              <a:t>國外業務人員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文化旅遊駐點導覽人才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國際交流行政人員</a:t>
            </a:r>
            <a:r>
              <a:rPr lang="en-US" altLang="zh-TW" sz="3600" dirty="0" smtClean="0">
                <a:latin typeface="+mj-ea"/>
                <a:ea typeface="+mj-ea"/>
              </a:rPr>
              <a:t>/</a:t>
            </a:r>
            <a:r>
              <a:rPr lang="zh-TW" altLang="en-US" sz="3600" dirty="0" smtClean="0">
                <a:latin typeface="+mj-ea"/>
                <a:ea typeface="+mj-ea"/>
              </a:rPr>
              <a:t>外交人員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筆譯</a:t>
            </a:r>
            <a:r>
              <a:rPr lang="en-US" altLang="zh-TW" sz="3600" dirty="0" smtClean="0">
                <a:latin typeface="+mj-ea"/>
                <a:ea typeface="+mj-ea"/>
              </a:rPr>
              <a:t>/</a:t>
            </a:r>
            <a:r>
              <a:rPr lang="zh-TW" altLang="en-US" sz="3600" dirty="0" smtClean="0">
                <a:latin typeface="+mj-ea"/>
                <a:ea typeface="+mj-ea"/>
              </a:rPr>
              <a:t>口譯翻譯人員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飯店服務專員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出國深造</a:t>
            </a:r>
            <a:endParaRPr lang="en-US" altLang="zh-TW" sz="3600" dirty="0" smtClean="0"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07829" y="764704"/>
            <a:ext cx="7239000" cy="214314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Your Best Choice</a:t>
            </a:r>
            <a:br>
              <a:rPr lang="en-US" altLang="zh-TW" dirty="0" smtClean="0"/>
            </a:br>
            <a:r>
              <a:rPr lang="en-US" altLang="zh-TW" dirty="0" smtClean="0"/>
              <a:t>        </a:t>
            </a:r>
            <a:r>
              <a:rPr lang="zh-TW" altLang="en-US" dirty="0" smtClean="0"/>
              <a:t>中科大 你最好的選擇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57562"/>
            <a:ext cx="7239000" cy="309817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800" dirty="0" smtClean="0">
                <a:gradFill flip="none" rotWithShape="1">
                  <a:gsLst>
                    <a:gs pos="0">
                      <a:srgbClr val="7030A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 r="-100000" b="-100000"/>
                </a:gradFill>
                <a:latin typeface="+mj-ea"/>
                <a:ea typeface="+mj-ea"/>
              </a:rPr>
              <a:t>應用英語系</a:t>
            </a:r>
            <a:endParaRPr lang="en-US" altLang="zh-TW" sz="4800" dirty="0" smtClean="0">
              <a:gradFill flip="none" rotWithShape="1">
                <a:gsLst>
                  <a:gs pos="0">
                    <a:srgbClr val="7030A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  <a:latin typeface="+mj-ea"/>
              <a:ea typeface="+mj-ea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800" dirty="0" smtClean="0">
                <a:gradFill flip="none" rotWithShape="1">
                  <a:gsLst>
                    <a:gs pos="0">
                      <a:srgbClr val="7030A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 r="-100000" b="-100000"/>
                </a:gradFill>
                <a:latin typeface="+mj-ea"/>
                <a:ea typeface="+mj-ea"/>
              </a:rPr>
              <a:t>  歡迎你的加入</a:t>
            </a:r>
            <a:r>
              <a:rPr lang="en-US" altLang="zh-TW" sz="4800" dirty="0" smtClean="0">
                <a:gradFill flip="none" rotWithShape="1">
                  <a:gsLst>
                    <a:gs pos="0">
                      <a:srgbClr val="7030A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 r="-100000" b="-100000"/>
                </a:gradFill>
                <a:latin typeface="+mj-ea"/>
                <a:ea typeface="+mj-ea"/>
              </a:rPr>
              <a:t>!!!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>
                <a:gradFill>
                  <a:gsLst>
                    <a:gs pos="0">
                      <a:srgbClr val="7030A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                   </a:t>
            </a:r>
            <a:endParaRPr lang="zh-TW" altLang="en-US" dirty="0">
              <a:gradFill>
                <a:gsLst>
                  <a:gs pos="0">
                    <a:srgbClr val="7030A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37890" name="Picture 2" descr="C:\Users\User\Desktop\擷取.JPG"/>
          <p:cNvPicPr>
            <a:picLocks noChangeAspect="1" noChangeArrowheads="1"/>
          </p:cNvPicPr>
          <p:nvPr/>
        </p:nvPicPr>
        <p:blipFill>
          <a:blip r:embed="rId2" cstate="print"/>
          <a:srcRect b="14297"/>
          <a:stretch>
            <a:fillRect/>
          </a:stretch>
        </p:blipFill>
        <p:spPr bwMode="auto">
          <a:xfrm>
            <a:off x="6732240" y="404664"/>
            <a:ext cx="17718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308235" cy="1346306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altLang="zh-TW" sz="4000" dirty="0"/>
              <a:t>Great Location</a:t>
            </a:r>
            <a:br>
              <a:rPr altLang="zh-TW" sz="4000" dirty="0"/>
            </a:br>
            <a:r>
              <a:rPr lang="zh-TW" altLang="en-US" sz="4000" dirty="0"/>
              <a:t>地點絕佳</a:t>
            </a:r>
          </a:p>
        </p:txBody>
      </p:sp>
      <p:sp>
        <p:nvSpPr>
          <p:cNvPr id="8196" name="內容版面配置區 13"/>
          <p:cNvSpPr>
            <a:spLocks noGrp="1"/>
          </p:cNvSpPr>
          <p:nvPr>
            <p:ph idx="1"/>
          </p:nvPr>
        </p:nvSpPr>
        <p:spPr>
          <a:xfrm>
            <a:off x="1043608" y="1785938"/>
            <a:ext cx="6652592" cy="471963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Transportation Wise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pPr>
              <a:buFont typeface="Wingdings 2" pitchFamily="18" charset="2"/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latin typeface="+mj-ea"/>
                <a:ea typeface="+mj-ea"/>
              </a:rPr>
              <a:t>交通便捷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/>
              <a:t>Shopping Blocks</a:t>
            </a:r>
            <a:r>
              <a:rPr lang="zh-TW" altLang="en-US" dirty="0" smtClean="0"/>
              <a:t>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>
                <a:latin typeface="+mj-ea"/>
                <a:ea typeface="+mj-ea"/>
              </a:rPr>
              <a:t>購物商圈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/>
              <a:t>Cram Schools</a:t>
            </a:r>
            <a:r>
              <a:rPr lang="zh-TW" altLang="en-US" dirty="0" smtClean="0"/>
              <a:t>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>
                <a:latin typeface="+mj-ea"/>
                <a:ea typeface="+mj-ea"/>
              </a:rPr>
              <a:t>補習班叢林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/>
              <a:t>Food Court</a:t>
            </a:r>
            <a:r>
              <a:rPr lang="zh-TW" altLang="en-US" dirty="0" smtClean="0"/>
              <a:t>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zh-TW" altLang="en-US" dirty="0" smtClean="0">
                <a:latin typeface="+mj-ea"/>
                <a:ea typeface="+mj-ea"/>
              </a:rPr>
              <a:t>美食天堂</a:t>
            </a:r>
          </a:p>
          <a:p>
            <a:endParaRPr lang="en-US" altLang="zh-TW" dirty="0" smtClean="0"/>
          </a:p>
          <a:p>
            <a:pPr>
              <a:buFont typeface="Wingdings 2" pitchFamily="18" charset="2"/>
              <a:buNone/>
            </a:pP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8195" name="矩形 6"/>
          <p:cNvSpPr>
            <a:spLocks noChangeArrowheads="1"/>
          </p:cNvSpPr>
          <p:nvPr/>
        </p:nvSpPr>
        <p:spPr bwMode="auto">
          <a:xfrm>
            <a:off x="3714750" y="4500563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zh-TW">
              <a:latin typeface="Trebuchet MS" pitchFamily="34" charset="0"/>
              <a:ea typeface="微軟正黑體" pitchFamily="34" charset="-120"/>
            </a:endParaRPr>
          </a:p>
          <a:p>
            <a:endParaRPr kumimoji="0" lang="en-US" altLang="zh-TW">
              <a:latin typeface="Trebuchet MS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hankYo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637431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27168" cy="576064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 smtClean="0"/>
              <a:t>台中科技大學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三民校區</a:t>
            </a:r>
            <a:r>
              <a:rPr lang="en-US" altLang="zh-TW" sz="3600" dirty="0" smtClean="0"/>
              <a:t>)-</a:t>
            </a:r>
            <a:r>
              <a:rPr lang="zh-TW" altLang="en-US" sz="3600" dirty="0" smtClean="0"/>
              <a:t>交通資訊</a:t>
            </a:r>
          </a:p>
        </p:txBody>
      </p:sp>
      <p:pic>
        <p:nvPicPr>
          <p:cNvPr id="21505" name="Picture 1" descr="C:\Users\User\Desktop\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20" t="13395" r="12439" b="3638"/>
          <a:stretch>
            <a:fillRect/>
          </a:stretch>
        </p:blipFill>
        <p:spPr bwMode="auto">
          <a:xfrm>
            <a:off x="539552" y="764704"/>
            <a:ext cx="6984776" cy="469126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380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大眾交通：</a:t>
            </a:r>
            <a:br>
              <a:rPr lang="zh-TW" altLang="en-US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於臺中火車站下車，搭乘公車前往「中友百貨」、「台中一中」、「一中街」、「臺中科技大學」</a:t>
            </a:r>
            <a:br>
              <a:rPr lang="zh-TW" altLang="en-US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台中火車站 → 台中客運</a:t>
            </a:r>
            <a:r>
              <a:rPr lang="en-US" altLang="zh-TW" dirty="0" smtClean="0">
                <a:latin typeface="+mj-ea"/>
                <a:ea typeface="+mj-ea"/>
              </a:rPr>
              <a:t>8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9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14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15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16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35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41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71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82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88</a:t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台中火車站 → 統聯綠線</a:t>
            </a:r>
            <a:r>
              <a:rPr lang="en-US" altLang="zh-TW" dirty="0" smtClean="0">
                <a:latin typeface="+mj-ea"/>
                <a:ea typeface="+mj-ea"/>
              </a:rPr>
              <a:t>61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81</a:t>
            </a:r>
            <a:r>
              <a:rPr lang="zh-TW" altLang="en-US" dirty="0" smtClean="0">
                <a:latin typeface="+mj-ea"/>
                <a:ea typeface="+mj-ea"/>
              </a:rPr>
              <a:t>、</a:t>
            </a:r>
            <a:r>
              <a:rPr lang="en-US" altLang="zh-TW" dirty="0" smtClean="0">
                <a:latin typeface="+mj-ea"/>
                <a:ea typeface="+mj-ea"/>
              </a:rPr>
              <a:t>83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23928" y="2780928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79512" y="4509120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type="body" idx="1"/>
          </p:nvPr>
        </p:nvSpPr>
        <p:spPr>
          <a:xfrm>
            <a:off x="357188" y="5000625"/>
            <a:ext cx="3286125" cy="100012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 dirty="0" smtClean="0">
                <a:latin typeface="+mj-ea"/>
                <a:ea typeface="+mj-ea"/>
              </a:rPr>
              <a:t>越夜越美麗的</a:t>
            </a:r>
            <a:endParaRPr lang="en-US" altLang="zh-TW" sz="3000" dirty="0" smtClean="0">
              <a:latin typeface="+mj-ea"/>
              <a:ea typeface="+mj-ea"/>
            </a:endParaRPr>
          </a:p>
          <a:p>
            <a:r>
              <a:rPr lang="zh-TW" altLang="en-US" sz="3000" dirty="0" smtClean="0">
                <a:latin typeface="+mj-ea"/>
                <a:ea typeface="+mj-ea"/>
              </a:rPr>
              <a:t>中友百貨</a:t>
            </a:r>
          </a:p>
        </p:txBody>
      </p:sp>
      <p:sp>
        <p:nvSpPr>
          <p:cNvPr id="10244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4071938" y="714375"/>
            <a:ext cx="3663950" cy="928688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+mj-ea"/>
                <a:ea typeface="+mj-ea"/>
              </a:rPr>
              <a:t>享有美食天堂盛名的一中街</a:t>
            </a:r>
          </a:p>
        </p:txBody>
      </p:sp>
      <p:pic>
        <p:nvPicPr>
          <p:cNvPr id="10245" name="圖片版面配置區 7" descr="中友百貨-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00063"/>
            <a:ext cx="3286125" cy="4143375"/>
          </a:xfrm>
        </p:spPr>
      </p:pic>
      <p:pic>
        <p:nvPicPr>
          <p:cNvPr id="10246" name="Picture 2" descr="D:\文書處理資料\主任\東勢高工演講\一中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1938" y="2071688"/>
            <a:ext cx="36433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900" dirty="0" smtClean="0"/>
              <a:t>Academic Driven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9416"/>
            <a:ext cx="8147248" cy="4846320"/>
          </a:xfrm>
        </p:spPr>
        <p:txBody>
          <a:bodyPr/>
          <a:lstStyle/>
          <a:p>
            <a:r>
              <a:rPr lang="en-US" altLang="zh-TW" sz="3400" dirty="0" smtClean="0"/>
              <a:t>Research, publications and projects</a:t>
            </a:r>
            <a:r>
              <a:rPr lang="zh-TW" altLang="en-US" sz="3400" dirty="0" smtClean="0"/>
              <a:t>   </a:t>
            </a:r>
            <a:r>
              <a:rPr lang="zh-TW" altLang="en-US" sz="3400" dirty="0" smtClean="0">
                <a:latin typeface="+mj-ea"/>
                <a:ea typeface="+mj-ea"/>
              </a:rPr>
              <a:t>學術研究、著作發表以及專案計畫</a:t>
            </a:r>
            <a:endParaRPr lang="en-US" altLang="zh-TW" sz="3400" dirty="0" smtClean="0">
              <a:latin typeface="+mj-ea"/>
              <a:ea typeface="+mj-ea"/>
            </a:endParaRPr>
          </a:p>
          <a:p>
            <a:r>
              <a:rPr lang="zh-TW" altLang="en-US" sz="3400" dirty="0" smtClean="0">
                <a:latin typeface="+mj-ea"/>
                <a:ea typeface="+mj-ea"/>
              </a:rPr>
              <a:t>產學合作</a:t>
            </a:r>
            <a:endParaRPr lang="en-US" altLang="zh-TW" sz="3400" dirty="0" smtClean="0">
              <a:latin typeface="+mj-ea"/>
              <a:ea typeface="+mj-ea"/>
            </a:endParaRPr>
          </a:p>
          <a:p>
            <a:r>
              <a:rPr lang="zh-TW" altLang="en-US" sz="3400" dirty="0" smtClean="0">
                <a:latin typeface="+mj-ea"/>
                <a:ea typeface="+mj-ea"/>
              </a:rPr>
              <a:t>國際學術研討</a:t>
            </a:r>
            <a:r>
              <a:rPr lang="zh-TW" altLang="en-US" sz="3400" dirty="0">
                <a:latin typeface="+mj-ea"/>
                <a:ea typeface="+mj-ea"/>
              </a:rPr>
              <a:t>會</a:t>
            </a:r>
            <a:endParaRPr lang="zh-TW" altLang="en-US" sz="3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900" dirty="0" smtClean="0"/>
              <a:t>Learning Environment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9725"/>
            <a:ext cx="7787208" cy="4846638"/>
          </a:xfrm>
        </p:spPr>
        <p:txBody>
          <a:bodyPr/>
          <a:lstStyle/>
          <a:p>
            <a:r>
              <a:rPr lang="en-US" altLang="zh-TW" sz="3200" dirty="0" smtClean="0"/>
              <a:t>Great students  </a:t>
            </a:r>
            <a:r>
              <a:rPr lang="zh-TW" altLang="en-US" sz="3200" dirty="0" smtClean="0">
                <a:latin typeface="+mj-ea"/>
                <a:ea typeface="+mj-ea"/>
              </a:rPr>
              <a:t>優秀的學生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Outstanding teachers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專業的師資群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en-US" altLang="zh-TW" sz="3200" dirty="0" smtClean="0"/>
              <a:t>Caring administrators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latin typeface="+mj-ea"/>
                <a:ea typeface="+mj-ea"/>
              </a:rPr>
              <a:t>貼心的行政人員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 smtClean="0"/>
              <a:t>Why choose</a:t>
            </a:r>
            <a:br>
              <a:rPr lang="en-US" altLang="zh-TW" dirty="0" smtClean="0"/>
            </a:br>
            <a:r>
              <a:rPr lang="zh-TW" altLang="en-US" dirty="0" smtClean="0"/>
              <a:t>應用英語系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36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0125"/>
            <a:ext cx="7239000" cy="5456238"/>
          </a:xfrm>
        </p:spPr>
        <p:txBody>
          <a:bodyPr/>
          <a:lstStyle/>
          <a:p>
            <a:r>
              <a:rPr lang="en-US" altLang="zh-TW" sz="3600" dirty="0" smtClean="0"/>
              <a:t>English is global language        </a:t>
            </a:r>
            <a:r>
              <a:rPr lang="zh-TW" altLang="en-US" sz="3600" dirty="0" smtClean="0">
                <a:latin typeface="+mj-ea"/>
                <a:ea typeface="+mj-ea"/>
              </a:rPr>
              <a:t>英語是國際語言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en-US" altLang="zh-TW" sz="3600" dirty="0" smtClean="0"/>
              <a:t>Good command of English gives you more opportunities</a:t>
            </a:r>
            <a:r>
              <a:rPr lang="zh-TW" altLang="en-US" sz="3600" dirty="0" smtClean="0">
                <a:latin typeface="+mj-ea"/>
                <a:ea typeface="+mj-ea"/>
              </a:rPr>
              <a:t>好的英語給你更多機會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en-US" altLang="zh-TW" sz="3600" dirty="0" smtClean="0"/>
              <a:t>Advanced your competitive strength                                 </a:t>
            </a:r>
          </a:p>
          <a:p>
            <a:pPr marL="0" indent="0">
              <a:buNone/>
            </a:pPr>
            <a:r>
              <a:rPr lang="zh-TW" altLang="en-US" sz="3600" dirty="0"/>
              <a:t>  </a:t>
            </a:r>
            <a:r>
              <a:rPr lang="zh-TW" altLang="en-US" sz="3600" dirty="0" smtClean="0"/>
              <a:t> </a:t>
            </a:r>
            <a:r>
              <a:rPr lang="zh-TW" altLang="en-US" sz="3600" dirty="0" smtClean="0">
                <a:latin typeface="+mj-ea"/>
                <a:ea typeface="+mj-ea"/>
              </a:rPr>
              <a:t>提高你的競爭力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2056</TotalTime>
  <Words>911</Words>
  <Application>Microsoft Office PowerPoint</Application>
  <PresentationFormat>如螢幕大小 (4:3)</PresentationFormat>
  <Paragraphs>156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2" baseType="lpstr">
      <vt:lpstr>微軟正黑體</vt:lpstr>
      <vt:lpstr>新細明體</vt:lpstr>
      <vt:lpstr>標楷體</vt:lpstr>
      <vt:lpstr>Arial</vt:lpstr>
      <vt:lpstr>Calibri</vt:lpstr>
      <vt:lpstr>Century Gothic</vt:lpstr>
      <vt:lpstr>Courier New</vt:lpstr>
      <vt:lpstr>Palatino Linotype</vt:lpstr>
      <vt:lpstr>Times New Roman</vt:lpstr>
      <vt:lpstr>Trebuchet MS</vt:lpstr>
      <vt:lpstr>Wingdings 2</vt:lpstr>
      <vt:lpstr>高階主管</vt:lpstr>
      <vt:lpstr>國立臺中科技大學 應用英語系</vt:lpstr>
      <vt:lpstr>Why N.u.t.c.?</vt:lpstr>
      <vt:lpstr>Great Location 地點絕佳</vt:lpstr>
      <vt:lpstr>台中科技大學(三民校區)-交通資訊</vt:lpstr>
      <vt:lpstr>                 </vt:lpstr>
      <vt:lpstr>Academic Driven </vt:lpstr>
      <vt:lpstr>Learning Environment </vt:lpstr>
      <vt:lpstr>Why choose 應用英語系? </vt:lpstr>
      <vt:lpstr>PowerPoint 簡報</vt:lpstr>
      <vt:lpstr>應英系師資類型比例圖</vt:lpstr>
      <vt:lpstr>外籍師資群</vt:lpstr>
      <vt:lpstr>模組導向專業授課</vt:lpstr>
      <vt:lpstr>語教模組</vt:lpstr>
      <vt:lpstr>商務暨觀光模組</vt:lpstr>
      <vt:lpstr>商務暨觀光模組</vt:lpstr>
      <vt:lpstr>各學制畢業學分數 &amp;畢業門檻</vt:lpstr>
      <vt:lpstr>PowerPoint 簡報</vt:lpstr>
      <vt:lpstr>PowerPoint 簡報</vt:lpstr>
      <vt:lpstr>                   </vt:lpstr>
      <vt:lpstr>進修部四技 108學年度入學畢業門檻：</vt:lpstr>
      <vt:lpstr>未通過門檻必須修習「精進英語」</vt:lpstr>
      <vt:lpstr>PowerPoint 簡報</vt:lpstr>
      <vt:lpstr>RICH Extracurricular Activities  豐富的課外活動</vt:lpstr>
      <vt:lpstr>PowerPoint 簡報</vt:lpstr>
      <vt:lpstr>PowerPoint 簡報</vt:lpstr>
      <vt:lpstr>PowerPoint 簡報</vt:lpstr>
      <vt:lpstr>Goals of our education 我們的教育目標</vt:lpstr>
      <vt:lpstr>Potential in field 學生畢業出路</vt:lpstr>
      <vt:lpstr>Your Best Choice         中科大 你最好的選擇 </vt:lpstr>
      <vt:lpstr>PowerPoint 簡報</vt:lpstr>
    </vt:vector>
  </TitlesOfParts>
  <Company>ntit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東勢高工</dc:title>
  <dc:creator>user</dc:creator>
  <cp:lastModifiedBy>User</cp:lastModifiedBy>
  <cp:revision>182</cp:revision>
  <cp:lastPrinted>2019-05-06T08:13:24Z</cp:lastPrinted>
  <dcterms:created xsi:type="dcterms:W3CDTF">2009-10-19T09:42:45Z</dcterms:created>
  <dcterms:modified xsi:type="dcterms:W3CDTF">2020-02-11T02:05:50Z</dcterms:modified>
</cp:coreProperties>
</file>